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7"/>
  </p:notesMasterIdLst>
  <p:sldIdLst>
    <p:sldId id="266" r:id="rId2"/>
    <p:sldId id="291" r:id="rId3"/>
    <p:sldId id="292" r:id="rId4"/>
    <p:sldId id="293" r:id="rId5"/>
    <p:sldId id="294" r:id="rId6"/>
    <p:sldId id="268" r:id="rId7"/>
    <p:sldId id="269" r:id="rId8"/>
    <p:sldId id="290" r:id="rId9"/>
    <p:sldId id="296" r:id="rId10"/>
    <p:sldId id="297" r:id="rId11"/>
    <p:sldId id="298" r:id="rId12"/>
    <p:sldId id="261" r:id="rId13"/>
    <p:sldId id="282" r:id="rId14"/>
    <p:sldId id="281" r:id="rId15"/>
    <p:sldId id="280" r:id="rId16"/>
    <p:sldId id="257" r:id="rId17"/>
    <p:sldId id="258" r:id="rId18"/>
    <p:sldId id="259" r:id="rId19"/>
    <p:sldId id="260" r:id="rId20"/>
    <p:sldId id="300" r:id="rId21"/>
    <p:sldId id="299" r:id="rId22"/>
    <p:sldId id="295" r:id="rId23"/>
    <p:sldId id="301" r:id="rId24"/>
    <p:sldId id="287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-96" y="-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60DDB-BEB9-48D2-8F04-7EAC6052052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6DCD1-C9EE-4091-9033-0EA34DD7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1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475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9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4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2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57E8F0-C568-41E0-BE5A-51B4982C6A0E}" type="datetimeFigureOut">
              <a:rPr lang="en-US" smtClean="0"/>
              <a:t>7/17/15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15278" y="4292151"/>
            <a:ext cx="8095561" cy="42395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 wide spectrum TEXTUAL language for modeling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7728" y="5128850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Bradley Clement, Chris </a:t>
            </a:r>
            <a:r>
              <a:rPr lang="en-US" dirty="0" err="1" smtClean="0"/>
              <a:t>Delp</a:t>
            </a:r>
            <a:r>
              <a:rPr lang="en-US" dirty="0" smtClean="0"/>
              <a:t>, </a:t>
            </a:r>
            <a:r>
              <a:rPr lang="en-US" u="sng" dirty="0" smtClean="0"/>
              <a:t>Klaus Havelund</a:t>
            </a:r>
            <a:r>
              <a:rPr lang="en-US" dirty="0" smtClean="0"/>
              <a:t>, Rahul Kumar </a:t>
            </a:r>
            <a:endParaRPr lang="en-US" dirty="0"/>
          </a:p>
        </p:txBody>
      </p:sp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20" y="5232783"/>
            <a:ext cx="164465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Obvious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4" y="2052918"/>
            <a:ext cx="8940059" cy="1139377"/>
          </a:xfrm>
        </p:spPr>
        <p:txBody>
          <a:bodyPr/>
          <a:lstStyle/>
          <a:p>
            <a:r>
              <a:rPr lang="en-US" dirty="0" smtClean="0"/>
              <a:t>Why not pick an existing formal specification language?</a:t>
            </a:r>
          </a:p>
          <a:p>
            <a:r>
              <a:rPr lang="en-US" dirty="0" smtClean="0"/>
              <a:t>Why not pick an existing programming language?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2411" y="3444018"/>
            <a:ext cx="379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possible answers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82105" y="4367841"/>
            <a:ext cx="10613744" cy="1158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Desirable to </a:t>
            </a:r>
            <a:r>
              <a:rPr lang="en-US" dirty="0" smtClean="0">
                <a:solidFill>
                  <a:srgbClr val="FF0000"/>
                </a:solidFill>
              </a:rPr>
              <a:t>own the tool stack</a:t>
            </a:r>
            <a:r>
              <a:rPr lang="en-US" dirty="0" smtClean="0"/>
              <a:t>, full control over syntax, parser, type checker, analysis support.</a:t>
            </a:r>
          </a:p>
          <a:p>
            <a:r>
              <a:rPr lang="en-US" dirty="0" smtClean="0"/>
              <a:t>Keeping it as </a:t>
            </a:r>
            <a:r>
              <a:rPr lang="en-US" dirty="0" smtClean="0">
                <a:solidFill>
                  <a:srgbClr val="FF0000"/>
                </a:solidFill>
              </a:rPr>
              <a:t>simple</a:t>
            </a:r>
            <a:r>
              <a:rPr lang="en-US" dirty="0" smtClean="0"/>
              <a:t> as possible. Scala is complex, for tool builders and for modelers.</a:t>
            </a:r>
          </a:p>
          <a:p>
            <a:r>
              <a:rPr lang="en-US" dirty="0" smtClean="0"/>
              <a:t>Full </a:t>
            </a:r>
            <a:r>
              <a:rPr lang="en-US" dirty="0" smtClean="0">
                <a:solidFill>
                  <a:srgbClr val="FF0000"/>
                </a:solidFill>
              </a:rPr>
              <a:t>automation</a:t>
            </a:r>
            <a:r>
              <a:rPr lang="en-US" dirty="0" smtClean="0"/>
              <a:t> required. No interactive theorem proving.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62888" y="5870388"/>
            <a:ext cx="8962550" cy="84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But</a:t>
            </a:r>
            <a:r>
              <a:rPr lang="en-US" dirty="0" smtClean="0"/>
              <a:t>: there is </a:t>
            </a:r>
            <a:r>
              <a:rPr lang="en-US" dirty="0" smtClean="0">
                <a:solidFill>
                  <a:srgbClr val="FFFF00"/>
                </a:solidFill>
              </a:rPr>
              <a:t>no really good reason</a:t>
            </a:r>
            <a:r>
              <a:rPr lang="en-US" dirty="0" smtClean="0"/>
              <a:t> for not choosing a programming language like for example Scala.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89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want to be able to mix modeling and programming, for example by going from requirements to test scripts.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smtClean="0"/>
              <a:t>management </a:t>
            </a:r>
            <a:r>
              <a:rPr lang="en-US" dirty="0" smtClean="0"/>
              <a:t>pointed out at a presentation: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9150" y="4405142"/>
            <a:ext cx="787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00"/>
                </a:solidFill>
              </a:rPr>
              <a:t>Most people are been taught programming at some point and will 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find it much easier than all this diagramming.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6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Language Constructs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Packages</a:t>
            </a:r>
          </a:p>
          <a:p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Properties (fields): </a:t>
            </a:r>
            <a:r>
              <a:rPr lang="en-US" dirty="0" err="1" smtClean="0"/>
              <a:t>Bool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, Real, Sets, Bags, Lists, …</a:t>
            </a:r>
          </a:p>
          <a:p>
            <a:pPr lvl="1"/>
            <a:r>
              <a:rPr lang="en-US" dirty="0" smtClean="0"/>
              <a:t>Functions (with subtyping)</a:t>
            </a:r>
          </a:p>
          <a:p>
            <a:pPr lvl="1"/>
            <a:r>
              <a:rPr lang="en-US" dirty="0" smtClean="0"/>
              <a:t>Constraints</a:t>
            </a:r>
          </a:p>
          <a:p>
            <a:pPr lvl="2"/>
            <a:r>
              <a:rPr lang="en-US" dirty="0" smtClean="0"/>
              <a:t>Rich expression language (predicate logic)</a:t>
            </a:r>
          </a:p>
          <a:p>
            <a:pPr lvl="2"/>
            <a:r>
              <a:rPr lang="en-US" dirty="0" smtClean="0"/>
              <a:t>Side effects eventually (programming)</a:t>
            </a:r>
          </a:p>
          <a:p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Multiplicities</a:t>
            </a:r>
          </a:p>
          <a:p>
            <a:r>
              <a:rPr lang="en-US" dirty="0" smtClean="0"/>
              <a:t>Annotations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03321" y="5766727"/>
            <a:ext cx="3779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On wish list:</a:t>
            </a:r>
          </a:p>
          <a:p>
            <a:r>
              <a:rPr lang="en-US" dirty="0" smtClean="0"/>
              <a:t>Full reflection: write a static </a:t>
            </a:r>
          </a:p>
          <a:p>
            <a:r>
              <a:rPr lang="en-US" dirty="0"/>
              <a:t>a</a:t>
            </a:r>
            <a:r>
              <a:rPr lang="en-US" dirty="0" smtClean="0"/>
              <a:t>nalyzer for K in K as a library.</a:t>
            </a:r>
          </a:p>
        </p:txBody>
      </p:sp>
    </p:spTree>
    <p:extLst>
      <p:ext uri="{BB962C8B-B14F-4D97-AF65-F5344CB8AC3E}">
        <p14:creationId xmlns:p14="http://schemas.microsoft.com/office/powerpoint/2010/main" val="176720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77328" y="1753831"/>
            <a:ext cx="6423938" cy="3127625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b="1" dirty="0" smtClean="0">
                <a:solidFill>
                  <a:srgbClr val="FFC000"/>
                </a:solidFill>
              </a:rPr>
              <a:t>Spacecraft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is said to have the </a:t>
            </a:r>
            <a:r>
              <a:rPr lang="en-US" b="1" dirty="0" smtClean="0">
                <a:solidFill>
                  <a:srgbClr val="00B050"/>
                </a:solidFill>
              </a:rPr>
              <a:t>property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“instruments”.</a:t>
            </a:r>
          </a:p>
          <a:p>
            <a:r>
              <a:rPr lang="en-US" dirty="0" smtClean="0"/>
              <a:t>MBE refers to this as a “relation”</a:t>
            </a:r>
          </a:p>
          <a:p>
            <a:r>
              <a:rPr lang="en-US" dirty="0" smtClean="0"/>
              <a:t>FM refers to this as a “field”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79053" y="268274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96030" y="4365384"/>
                <a:ext cx="79162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𝑖𝑛𝑠𝑡𝑟𝑢𝑚𝑒𝑛𝑡𝑠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𝐼𝑛𝑠𝑡𝑟𝑢𝑚𝑒𝑛𝑡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030" y="4365384"/>
                <a:ext cx="791627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77824" y="1777825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Spacecraft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824" y="2186509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822960" rtlCol="0" anchor="t" anchorCtr="0"/>
          <a:lstStyle/>
          <a:p>
            <a:pPr algn="ctr"/>
            <a:r>
              <a:rPr lang="en-US" sz="1600" dirty="0" err="1">
                <a:latin typeface="+mj-lt"/>
              </a:rPr>
              <a:t>n</a:t>
            </a:r>
            <a:r>
              <a:rPr lang="en-US" sz="1600" dirty="0" err="1" smtClean="0">
                <a:latin typeface="+mj-lt"/>
              </a:rPr>
              <a:t>ame:String</a:t>
            </a:r>
            <a:endParaRPr lang="en-US" sz="1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9053" y="52584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7824" y="4353549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Instrument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7824" y="4762233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731520" rtlCol="0" anchor="t" anchorCtr="0"/>
          <a:lstStyle/>
          <a:p>
            <a:pPr algn="ctr"/>
            <a:r>
              <a:rPr lang="en-US" sz="1600" dirty="0">
                <a:latin typeface="+mj-lt"/>
              </a:rPr>
              <a:t>w</a:t>
            </a:r>
            <a:r>
              <a:rPr lang="en-US" sz="1600" dirty="0" smtClean="0">
                <a:latin typeface="+mj-lt"/>
              </a:rPr>
              <a:t>eight : </a:t>
            </a:r>
            <a:r>
              <a:rPr lang="en-US" sz="1600" dirty="0" err="1" smtClean="0">
                <a:latin typeface="+mj-lt"/>
              </a:rPr>
              <a:t>Int</a:t>
            </a:r>
            <a:endParaRPr lang="en-US" sz="1600" dirty="0">
              <a:latin typeface="+mj-lt"/>
            </a:endParaRPr>
          </a:p>
        </p:txBody>
      </p:sp>
      <p:cxnSp>
        <p:nvCxnSpPr>
          <p:cNvPr id="14" name="Straight Connector 13"/>
          <p:cNvCxnSpPr>
            <a:stCxn id="9" idx="2"/>
            <a:endCxn id="11" idx="0"/>
          </p:cNvCxnSpPr>
          <p:nvPr/>
        </p:nvCxnSpPr>
        <p:spPr>
          <a:xfrm>
            <a:off x="1988820" y="3061255"/>
            <a:ext cx="0" cy="12922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5708" y="3088899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0..1</a:t>
            </a:r>
            <a:endParaRPr lang="en-US" sz="12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8820" y="408838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1..* instruments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2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9053" y="268274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8" name="Rectangle 7"/>
          <p:cNvSpPr/>
          <p:nvPr/>
        </p:nvSpPr>
        <p:spPr>
          <a:xfrm>
            <a:off x="877824" y="1777825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Spacecraft</a:t>
            </a:r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824" y="2186509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822960" rtlCol="0" anchor="t" anchorCtr="0"/>
          <a:lstStyle/>
          <a:p>
            <a:pPr algn="ctr"/>
            <a:r>
              <a:rPr lang="en-US" sz="1600" dirty="0" err="1">
                <a:latin typeface="+mj-lt"/>
              </a:rPr>
              <a:t>n</a:t>
            </a:r>
            <a:r>
              <a:rPr lang="en-US" sz="1600" dirty="0" err="1" smtClean="0">
                <a:latin typeface="+mj-lt"/>
              </a:rPr>
              <a:t>ame:String</a:t>
            </a:r>
            <a:endParaRPr lang="en-US" sz="1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9053" y="52584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7824" y="4353549"/>
            <a:ext cx="2221992" cy="1274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latin typeface="+mj-lt"/>
              </a:rPr>
              <a:t>Instrument</a:t>
            </a:r>
            <a:endParaRPr lang="en-US" sz="16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7824" y="4762233"/>
            <a:ext cx="2221992" cy="874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731520" rtlCol="0" anchor="t" anchorCtr="0"/>
          <a:lstStyle/>
          <a:p>
            <a:pPr algn="ctr"/>
            <a:r>
              <a:rPr lang="en-US" sz="1600" dirty="0">
                <a:latin typeface="+mj-lt"/>
              </a:rPr>
              <a:t>w</a:t>
            </a:r>
            <a:r>
              <a:rPr lang="en-US" sz="1600" dirty="0" smtClean="0">
                <a:latin typeface="+mj-lt"/>
              </a:rPr>
              <a:t>eight : </a:t>
            </a:r>
            <a:r>
              <a:rPr lang="en-US" sz="1600" dirty="0" err="1" smtClean="0">
                <a:latin typeface="+mj-lt"/>
              </a:rPr>
              <a:t>Int</a:t>
            </a:r>
            <a:endParaRPr lang="en-US" sz="1600" dirty="0">
              <a:latin typeface="+mj-lt"/>
            </a:endParaRPr>
          </a:p>
        </p:txBody>
      </p:sp>
      <p:cxnSp>
        <p:nvCxnSpPr>
          <p:cNvPr id="13" name="Straight Connector 12"/>
          <p:cNvCxnSpPr>
            <a:stCxn id="9" idx="2"/>
            <a:endCxn id="11" idx="0"/>
          </p:cNvCxnSpPr>
          <p:nvPr/>
        </p:nvCxnSpPr>
        <p:spPr>
          <a:xfrm>
            <a:off x="1988820" y="3061255"/>
            <a:ext cx="0" cy="12922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5708" y="3088899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0..1</a:t>
            </a:r>
            <a:endParaRPr lang="en-US" sz="12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8820" y="408838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1..* instruments</a:t>
            </a:r>
            <a:endParaRPr lang="en-US" sz="1200" dirty="0">
              <a:latin typeface="+mj-lt"/>
            </a:endParaRPr>
          </a:p>
        </p:txBody>
      </p:sp>
      <p:pic>
        <p:nvPicPr>
          <p:cNvPr id="23" name="Picture 22" descr="Screen Shot 2014-12-13 at 2.5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3" y="1800741"/>
            <a:ext cx="6667511" cy="39040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7131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742424" y="3013208"/>
            <a:ext cx="5166049" cy="16001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1645920" rtlCol="0" anchor="t" anchorCtr="0"/>
          <a:lstStyle/>
          <a:p>
            <a:pPr algn="ctr"/>
            <a:r>
              <a:rPr lang="en-US" dirty="0" smtClean="0">
                <a:latin typeface="+mj-lt"/>
              </a:rPr>
              <a:t>Libraries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specific theories encoded as K libraries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5586087" y="5207785"/>
            <a:ext cx="1066865" cy="1261189"/>
          </a:xfrm>
          <a:prstGeom prst="flowChart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Europa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6099612" y="4364897"/>
            <a:ext cx="19908" cy="84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Flowchart: Document 8"/>
          <p:cNvSpPr/>
          <p:nvPr/>
        </p:nvSpPr>
        <p:spPr>
          <a:xfrm>
            <a:off x="4061696" y="3278281"/>
            <a:ext cx="1062906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SysML</a:t>
            </a:r>
            <a:endParaRPr lang="en-US" sz="1600" dirty="0">
              <a:latin typeface="+mj-lt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5463430" y="3278281"/>
            <a:ext cx="1308221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Mechanical</a:t>
            </a:r>
            <a:endParaRPr lang="en-US" sz="16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9" idx="2"/>
            <a:endCxn id="4" idx="0"/>
          </p:cNvCxnSpPr>
          <p:nvPr/>
        </p:nvCxnSpPr>
        <p:spPr>
          <a:xfrm>
            <a:off x="4593149" y="4338453"/>
            <a:ext cx="1526371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4" idx="0"/>
          </p:cNvCxnSpPr>
          <p:nvPr/>
        </p:nvCxnSpPr>
        <p:spPr>
          <a:xfrm flipH="1">
            <a:off x="6119520" y="4338453"/>
            <a:ext cx="1788139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9"/>
          <p:cNvSpPr/>
          <p:nvPr/>
        </p:nvSpPr>
        <p:spPr>
          <a:xfrm>
            <a:off x="7217595" y="3259052"/>
            <a:ext cx="1308221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Solar system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07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44" y="1853248"/>
            <a:ext cx="9406591" cy="4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4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77" y="1252513"/>
            <a:ext cx="7486249" cy="5277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8589" y="1252513"/>
            <a:ext cx="4989937" cy="5277148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62277" y="5097293"/>
            <a:ext cx="2496312" cy="143236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67318"/>
            <a:ext cx="5441838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252513"/>
            <a:ext cx="7486249" cy="5277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" y="1243286"/>
            <a:ext cx="3371850" cy="5286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0248" y="1252513"/>
            <a:ext cx="2111097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1345" y="1252513"/>
            <a:ext cx="2966936" cy="217648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8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01" y="1252513"/>
            <a:ext cx="7486249" cy="5277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0" y="1252513"/>
            <a:ext cx="4370455" cy="560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2545" y="2665425"/>
            <a:ext cx="2645923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05127" y="2480553"/>
            <a:ext cx="2645923" cy="404910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to Europa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The Europa Clipper mission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12-13 at 11.1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8" y="1827327"/>
            <a:ext cx="4944327" cy="341655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411" b="15411"/>
          <a:stretch>
            <a:fillRect/>
          </a:stretch>
        </p:blipFill>
        <p:spPr>
          <a:xfrm>
            <a:off x="5293030" y="2804651"/>
            <a:ext cx="6595522" cy="3627283"/>
          </a:xfrm>
        </p:spPr>
      </p:pic>
      <p:sp>
        <p:nvSpPr>
          <p:cNvPr id="6" name="TextBox 5"/>
          <p:cNvSpPr txBox="1"/>
          <p:nvPr/>
        </p:nvSpPr>
        <p:spPr>
          <a:xfrm>
            <a:off x="6792466" y="2302393"/>
            <a:ext cx="298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Perhaps in some future: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Keywords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01" y="2052918"/>
            <a:ext cx="4276725" cy="2552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Line Callout 2 5"/>
          <p:cNvSpPr/>
          <p:nvPr/>
        </p:nvSpPr>
        <p:spPr>
          <a:xfrm>
            <a:off x="6435806" y="3014434"/>
            <a:ext cx="4850860" cy="3046760"/>
          </a:xfrm>
          <a:prstGeom prst="borderCallout2">
            <a:avLst>
              <a:gd name="adj1" fmla="val 44931"/>
              <a:gd name="adj2" fmla="val -1610"/>
              <a:gd name="adj3" fmla="val 74624"/>
              <a:gd name="adj4" fmla="val -17280"/>
              <a:gd name="adj5" fmla="val 31606"/>
              <a:gd name="adj6" fmla="val -102375"/>
            </a:avLst>
          </a:prstGeom>
          <a:ln/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You can use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view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instead of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This is the same as writing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lass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MyView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extends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View {</a:t>
            </a:r>
            <a:endParaRPr lang="en-US" sz="2400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4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K models </a:t>
            </a:r>
            <a:br>
              <a:rPr lang="en-US" dirty="0" smtClean="0"/>
            </a:br>
            <a:r>
              <a:rPr lang="en-US" dirty="0" smtClean="0"/>
              <a:t>and generated Z3 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planning scenario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088" y="2631641"/>
            <a:ext cx="146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872" y="4294374"/>
            <a:ext cx="146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8528" y="2002337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4869" y="2005992"/>
            <a:ext cx="2009982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52192" y="4179958"/>
            <a:ext cx="3051129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cxnSp>
        <p:nvCxnSpPr>
          <p:cNvPr id="17" name="Straight Connector 16"/>
          <p:cNvCxnSpPr>
            <a:stCxn id="3" idx="3"/>
          </p:cNvCxnSpPr>
          <p:nvPr/>
        </p:nvCxnSpPr>
        <p:spPr>
          <a:xfrm>
            <a:off x="1030292" y="3709176"/>
            <a:ext cx="10562045" cy="11210"/>
          </a:xfrm>
          <a:prstGeom prst="line">
            <a:avLst/>
          </a:prstGeom>
          <a:ln w="9525" cmpd="sng">
            <a:solidFill>
              <a:srgbClr val="AC3E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69763" y="2551548"/>
            <a:ext cx="0" cy="594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75633" y="2578087"/>
            <a:ext cx="0" cy="594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361284" y="2883362"/>
            <a:ext cx="1864919" cy="11443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97442" y="2638953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243714" y="5060982"/>
            <a:ext cx="2890960" cy="778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159969" y="4671958"/>
            <a:ext cx="3665" cy="122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195545" y="4675612"/>
            <a:ext cx="3665" cy="1220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3058" y="5671062"/>
            <a:ext cx="2890960" cy="778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46872" y="4839457"/>
            <a:ext cx="1098353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7652" y="5430781"/>
            <a:ext cx="2009982" cy="42335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235" y="3478343"/>
            <a:ext cx="68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Allen’s </a:t>
            </a:r>
            <a:r>
              <a:rPr lang="en-US" dirty="0"/>
              <a:t>i</a:t>
            </a:r>
            <a:r>
              <a:rPr lang="en-US" dirty="0" smtClean="0"/>
              <a:t>nterval logic</a:t>
            </a:r>
            <a:endParaRPr lang="en-US" dirty="0"/>
          </a:p>
        </p:txBody>
      </p:sp>
      <p:pic>
        <p:nvPicPr>
          <p:cNvPr id="4" name="Picture 3" descr="Screen Shot 2015-07-16 at 9.3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60" y="1798586"/>
            <a:ext cx="6616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4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1251" y="1747167"/>
            <a:ext cx="11241715" cy="415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Mapping from </a:t>
            </a:r>
            <a:r>
              <a:rPr lang="en-US" dirty="0" err="1" smtClean="0"/>
              <a:t>SysML</a:t>
            </a:r>
            <a:r>
              <a:rPr lang="en-US" dirty="0" smtClean="0"/>
              <a:t> diagrams (</a:t>
            </a:r>
            <a:r>
              <a:rPr lang="en-US" dirty="0" err="1" smtClean="0"/>
              <a:t>MagicDraw</a:t>
            </a:r>
            <a:r>
              <a:rPr lang="en-US" dirty="0" smtClean="0"/>
              <a:t>) to K and back</a:t>
            </a:r>
          </a:p>
          <a:p>
            <a:r>
              <a:rPr lang="en-US" dirty="0" smtClean="0"/>
              <a:t>Translation to Latex</a:t>
            </a:r>
          </a:p>
          <a:p>
            <a:r>
              <a:rPr lang="en-US" dirty="0" smtClean="0"/>
              <a:t>Translation to Z3, </a:t>
            </a:r>
            <a:r>
              <a:rPr lang="en-US" dirty="0" err="1" smtClean="0"/>
              <a:t>Mathematica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Runtime environment</a:t>
            </a:r>
          </a:p>
          <a:p>
            <a:r>
              <a:rPr lang="en-US" dirty="0" smtClean="0"/>
              <a:t>And … determine relationship to existing programming language(s)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Python</a:t>
            </a:r>
            <a:r>
              <a:rPr lang="en-US" dirty="0"/>
              <a:t> is used by even system </a:t>
            </a:r>
            <a:r>
              <a:rPr lang="en-US" dirty="0" smtClean="0"/>
              <a:t>engineers (solar system model in Python exists)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Java</a:t>
            </a:r>
            <a:r>
              <a:rPr lang="en-US" dirty="0"/>
              <a:t> is used all over the </a:t>
            </a:r>
            <a:r>
              <a:rPr lang="en-US" dirty="0" smtClean="0"/>
              <a:t>place, but mostly </a:t>
            </a:r>
            <a:r>
              <a:rPr lang="en-US" dirty="0"/>
              <a:t>by </a:t>
            </a:r>
            <a:r>
              <a:rPr lang="en-US" dirty="0" smtClean="0"/>
              <a:t>software engineers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Scala</a:t>
            </a:r>
            <a:r>
              <a:rPr lang="en-US" dirty="0" smtClean="0"/>
              <a:t> would be the closest match from a language point of view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2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7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missions normally designed?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7" y="2426521"/>
            <a:ext cx="2692399" cy="2748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6" y="448146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Alterative pursued @ JPL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67" y="1914979"/>
            <a:ext cx="5122874" cy="3826093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174883" y="5284529"/>
            <a:ext cx="195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UML/</a:t>
            </a:r>
            <a:r>
              <a:rPr lang="en-US" sz="2400" dirty="0" err="1">
                <a:solidFill>
                  <a:schemeClr val="accent1"/>
                </a:solidFill>
              </a:rPr>
              <a:t>SysML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29" y="3163942"/>
            <a:ext cx="3314700" cy="245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75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path to acceptance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6827" y="2340463"/>
            <a:ext cx="5398169" cy="3923054"/>
            <a:chOff x="3601787" y="1693172"/>
            <a:chExt cx="5398169" cy="3923054"/>
          </a:xfrm>
        </p:grpSpPr>
        <p:grpSp>
          <p:nvGrpSpPr>
            <p:cNvPr id="5" name="Group 4"/>
            <p:cNvGrpSpPr/>
            <p:nvPr/>
          </p:nvGrpSpPr>
          <p:grpSpPr>
            <a:xfrm>
              <a:off x="4494798" y="1693172"/>
              <a:ext cx="4505158" cy="3923054"/>
              <a:chOff x="4494798" y="1693172"/>
              <a:chExt cx="4505158" cy="3923054"/>
            </a:xfrm>
          </p:grpSpPr>
          <p:pic>
            <p:nvPicPr>
              <p:cNvPr id="7" name="Picture 6" descr="Screen Shot 2014-12-15 at 12.15.09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798" y="2642329"/>
                <a:ext cx="4505158" cy="297389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pic>
          <p:pic>
            <p:nvPicPr>
              <p:cNvPr id="8" name="Picture 7" descr="Unknown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948" y="1693172"/>
                <a:ext cx="949157" cy="949157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>
              <a:off x="3601787" y="4170947"/>
              <a:ext cx="745461" cy="2406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4-12-15 at 12.54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87" y="3882448"/>
            <a:ext cx="3298087" cy="1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based engineering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UML, </a:t>
            </a:r>
            <a:r>
              <a:rPr lang="en-US" dirty="0" err="1" smtClean="0"/>
              <a:t>SysML</a:t>
            </a:r>
            <a:r>
              <a:rPr lang="en-US" dirty="0" smtClean="0"/>
              <a:t>, Visual languages</a:t>
            </a:r>
          </a:p>
          <a:p>
            <a:pPr lvl="1"/>
            <a:r>
              <a:rPr lang="en-US" dirty="0" smtClean="0"/>
              <a:t>Semantics difficult to find/use</a:t>
            </a:r>
          </a:p>
          <a:p>
            <a:pPr lvl="1"/>
            <a:r>
              <a:rPr lang="en-US" dirty="0" smtClean="0"/>
              <a:t>No analysis</a:t>
            </a:r>
          </a:p>
          <a:p>
            <a:endParaRPr lang="en-US" dirty="0"/>
          </a:p>
          <a:p>
            <a:r>
              <a:rPr lang="en-US" dirty="0" smtClean="0"/>
              <a:t>Formal methods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Formal and Textual languages</a:t>
            </a:r>
          </a:p>
          <a:p>
            <a:pPr lvl="1"/>
            <a:r>
              <a:rPr lang="en-US" dirty="0" smtClean="0"/>
              <a:t>Semantics clearly defined</a:t>
            </a:r>
          </a:p>
          <a:p>
            <a:pPr lvl="1"/>
            <a:r>
              <a:rPr lang="en-US" dirty="0" smtClean="0"/>
              <a:t>Analysis (</a:t>
            </a:r>
            <a:r>
              <a:rPr lang="en-US" dirty="0"/>
              <a:t>m</a:t>
            </a:r>
            <a:r>
              <a:rPr lang="en-US" dirty="0" smtClean="0"/>
              <a:t>odel checking, </a:t>
            </a:r>
            <a:r>
              <a:rPr lang="en-US" dirty="0" err="1" smtClean="0"/>
              <a:t>th.</a:t>
            </a:r>
            <a:r>
              <a:rPr lang="en-US" dirty="0" smtClean="0"/>
              <a:t> proving, …)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569" y="1743667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2" y="4308441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8" name="Straight Connector 17"/>
          <p:cNvCxnSpPr/>
          <p:nvPr/>
        </p:nvCxnSpPr>
        <p:spPr>
          <a:xfrm flipV="1">
            <a:off x="320040" y="3968862"/>
            <a:ext cx="11272297" cy="1182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10389676" y="2511641"/>
            <a:ext cx="1226074" cy="905613"/>
            <a:chOff x="10366263" y="2511641"/>
            <a:chExt cx="1226074" cy="905613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6263" y="2511641"/>
              <a:ext cx="199226" cy="448413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5102" y="2511641"/>
              <a:ext cx="199226" cy="448413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5911" y="2511641"/>
              <a:ext cx="199226" cy="44841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7502" y="2664041"/>
              <a:ext cx="199226" cy="44841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902" y="2816441"/>
              <a:ext cx="199226" cy="448413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2302" y="2968841"/>
              <a:ext cx="199226" cy="448413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8311" y="2664041"/>
              <a:ext cx="199226" cy="448413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0711" y="2816441"/>
              <a:ext cx="199226" cy="44841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3111" y="2968841"/>
              <a:ext cx="199226" cy="44841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8663" y="2664041"/>
              <a:ext cx="199226" cy="448413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1063" y="2816441"/>
              <a:ext cx="199226" cy="448413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463" y="2968841"/>
              <a:ext cx="199226" cy="448413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21" y="4885352"/>
            <a:ext cx="240079" cy="5898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129" y="4877158"/>
            <a:ext cx="240079" cy="5898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36" y="4885351"/>
            <a:ext cx="240079" cy="589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0301" y="1212647"/>
            <a:ext cx="2777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sz="1400" dirty="0" smtClean="0">
                <a:solidFill>
                  <a:srgbClr val="FF0000"/>
                </a:solidFill>
              </a:rPr>
              <a:t>opular: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class diagrams + constraints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5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goals are the same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8232" y="2628582"/>
            <a:ext cx="5483316" cy="1861483"/>
          </a:xfrm>
        </p:spPr>
        <p:txBody>
          <a:bodyPr>
            <a:normAutofit/>
          </a:bodyPr>
          <a:lstStyle/>
          <a:p>
            <a:r>
              <a:rPr lang="en-US" dirty="0" smtClean="0"/>
              <a:t>Create models</a:t>
            </a:r>
          </a:p>
          <a:p>
            <a:r>
              <a:rPr lang="en-US" dirty="0" smtClean="0"/>
              <a:t>Analyze for correctness</a:t>
            </a:r>
          </a:p>
          <a:p>
            <a:r>
              <a:rPr lang="en-US" dirty="0" smtClean="0"/>
              <a:t>Possibly produce implementation</a:t>
            </a:r>
          </a:p>
          <a:p>
            <a:r>
              <a:rPr lang="en-US" dirty="0" smtClean="0"/>
              <a:t>Verify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211914" y="2039107"/>
            <a:ext cx="3000788" cy="914400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1914" y="4607216"/>
            <a:ext cx="3000788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implementation</a:t>
            </a:r>
          </a:p>
        </p:txBody>
      </p:sp>
      <p:cxnSp>
        <p:nvCxnSpPr>
          <p:cNvPr id="7" name="Straight Connector 6"/>
          <p:cNvCxnSpPr>
            <a:stCxn id="4" idx="2"/>
            <a:endCxn id="5" idx="0"/>
          </p:cNvCxnSpPr>
          <p:nvPr/>
        </p:nvCxnSpPr>
        <p:spPr>
          <a:xfrm>
            <a:off x="8712308" y="2953508"/>
            <a:ext cx="0" cy="165370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3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912" y="2052919"/>
            <a:ext cx="8962942" cy="2111940"/>
          </a:xfrm>
        </p:spPr>
        <p:txBody>
          <a:bodyPr/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Modern programming </a:t>
            </a:r>
            <a:r>
              <a:rPr lang="en-US" dirty="0" smtClean="0"/>
              <a:t>languages moving </a:t>
            </a:r>
            <a:r>
              <a:rPr lang="en-US" dirty="0"/>
              <a:t>in the direction of </a:t>
            </a:r>
            <a:r>
              <a:rPr lang="en-US" dirty="0" smtClean="0"/>
              <a:t>spec L.</a:t>
            </a:r>
            <a:endParaRPr lang="en-US" dirty="0"/>
          </a:p>
          <a:p>
            <a:pPr lvl="1"/>
            <a:r>
              <a:rPr lang="en-US" dirty="0"/>
              <a:t>Combining object oriented and functional programming</a:t>
            </a:r>
          </a:p>
          <a:p>
            <a:pPr lvl="1"/>
            <a:r>
              <a:rPr lang="en-US" dirty="0"/>
              <a:t>Supporting collections, such as sets, lists and </a:t>
            </a:r>
            <a:r>
              <a:rPr lang="en-US" dirty="0" smtClean="0"/>
              <a:t>maps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1" y="4082739"/>
            <a:ext cx="4601691" cy="1174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29" y="4810772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75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71" y="2109808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28" y="2340432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116" y="2488062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176029" y="2986341"/>
            <a:ext cx="47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726457" y="3047206"/>
            <a:ext cx="47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550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FFF0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578</Words>
  <Application>Microsoft Macintosh PowerPoint</Application>
  <PresentationFormat>Custom</PresentationFormat>
  <Paragraphs>128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Ion</vt:lpstr>
      <vt:lpstr>K</vt:lpstr>
      <vt:lpstr>Going to Europa The Europa Clipper mission</vt:lpstr>
      <vt:lpstr>How are missions normally designed?</vt:lpstr>
      <vt:lpstr>Alterative pursued @ JPL</vt:lpstr>
      <vt:lpstr>A path to acceptance</vt:lpstr>
      <vt:lpstr>Observation 1</vt:lpstr>
      <vt:lpstr>But the goals are the same</vt:lpstr>
      <vt:lpstr>Observation 2</vt:lpstr>
      <vt:lpstr>Conclusion</vt:lpstr>
      <vt:lpstr>Obvious questions</vt:lpstr>
      <vt:lpstr>Modeling as programming</vt:lpstr>
      <vt:lpstr>K Language Constructs</vt:lpstr>
      <vt:lpstr>Properties</vt:lpstr>
      <vt:lpstr>Relational View</vt:lpstr>
      <vt:lpstr>Domains</vt:lpstr>
      <vt:lpstr>Spacecraft Example</vt:lpstr>
      <vt:lpstr>Spacecraft Example</vt:lpstr>
      <vt:lpstr>Spacecraft Example</vt:lpstr>
      <vt:lpstr>Spacecraft Example</vt:lpstr>
      <vt:lpstr>Extensible Keywords</vt:lpstr>
      <vt:lpstr>Examples of K models  and generated Z3 formulas</vt:lpstr>
      <vt:lpstr>A simple planning scenario</vt:lpstr>
      <vt:lpstr>Allen’s interval logic</vt:lpstr>
      <vt:lpstr>Further…</vt:lpstr>
      <vt:lpstr>More questions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Kumar, Rahul (393A)</dc:creator>
  <cp:lastModifiedBy>Klaus Havelund</cp:lastModifiedBy>
  <cp:revision>479</cp:revision>
  <dcterms:created xsi:type="dcterms:W3CDTF">2015-03-09T18:30:12Z</dcterms:created>
  <dcterms:modified xsi:type="dcterms:W3CDTF">2015-07-17T18:26:22Z</dcterms:modified>
</cp:coreProperties>
</file>